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ormorant Garamond" charset="1" panose="00000500000000000000"/>
      <p:regular r:id="rId11"/>
    </p:embeddedFont>
    <p:embeddedFont>
      <p:font typeface="Cormorant Garamond Bold" charset="1" panose="00000800000000000000"/>
      <p:regular r:id="rId12"/>
    </p:embeddedFont>
    <p:embeddedFont>
      <p:font typeface="Cormorant Garamond Italics" charset="1" panose="00000500000000000000"/>
      <p:regular r:id="rId13"/>
    </p:embeddedFont>
    <p:embeddedFont>
      <p:font typeface="Cormorant Garamond Bold Italics" charset="1" panose="00000800000000000000"/>
      <p:regular r:id="rId14"/>
    </p:embeddedFont>
    <p:embeddedFont>
      <p:font typeface="Cormorant Garamond Light" charset="1" panose="00000400000000000000"/>
      <p:regular r:id="rId15"/>
    </p:embeddedFont>
    <p:embeddedFont>
      <p:font typeface="Cormorant Garamond Light Italics" charset="1" panose="00000400000000000000"/>
      <p:regular r:id="rId16"/>
    </p:embeddedFont>
    <p:embeddedFont>
      <p:font typeface="Cormorant Garamond Medium" charset="1" panose="00000600000000000000"/>
      <p:regular r:id="rId17"/>
    </p:embeddedFont>
    <p:embeddedFont>
      <p:font typeface="Cormorant Garamond Medium Italics" charset="1" panose="00000600000000000000"/>
      <p:regular r:id="rId18"/>
    </p:embeddedFont>
    <p:embeddedFont>
      <p:font typeface="Cormorant Garamond Semi-Bold" charset="1" panose="00000700000000000000"/>
      <p:regular r:id="rId19"/>
    </p:embeddedFont>
    <p:embeddedFont>
      <p:font typeface="Cormorant Garamond Semi-Bold Italics" charset="1" panose="000007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Coco Gothic" charset="1" panose="00000000000000000000"/>
      <p:regular r:id="rId27"/>
    </p:embeddedFont>
    <p:embeddedFont>
      <p:font typeface="Coco Gothic Bold" charset="1" panose="00000000000000000000"/>
      <p:regular r:id="rId28"/>
    </p:embeddedFont>
    <p:embeddedFont>
      <p:font typeface="Coco Gothic Italics" charset="1" panose="00000000000000000000"/>
      <p:regular r:id="rId29"/>
    </p:embeddedFont>
    <p:embeddedFont>
      <p:font typeface="Coco Gothic Bold Italics" charset="1" panose="00000000000000000000"/>
      <p:regular r:id="rId30"/>
    </p:embeddedFont>
    <p:embeddedFont>
      <p:font typeface="Coco Gothic Extra-Light" charset="1" panose="00000000000000000000"/>
      <p:regular r:id="rId31"/>
    </p:embeddedFont>
    <p:embeddedFont>
      <p:font typeface="Coco Gothic Extra-Light Italics" charset="1" panose="00000000000000000000"/>
      <p:regular r:id="rId32"/>
    </p:embeddedFont>
    <p:embeddedFont>
      <p:font typeface="Coco Gothic Heavy" charset="1" panose="00000000000000000000"/>
      <p:regular r:id="rId33"/>
    </p:embeddedFont>
    <p:embeddedFont>
      <p:font typeface="Coco Gothic Heavy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sp>
        <p:nvSpPr>
          <p:cNvPr name="Freeform 2" id="2"/>
          <p:cNvSpPr/>
          <p:nvPr/>
        </p:nvSpPr>
        <p:spPr>
          <a:xfrm flipH="false" flipV="false" rot="0">
            <a:off x="7381406" y="0"/>
            <a:ext cx="10906594" cy="10287000"/>
          </a:xfrm>
          <a:custGeom>
            <a:avLst/>
            <a:gdLst/>
            <a:ahLst/>
            <a:cxnLst/>
            <a:rect r="r" b="b" t="t" l="l"/>
            <a:pathLst>
              <a:path h="10287000" w="10906594">
                <a:moveTo>
                  <a:pt x="0" y="0"/>
                </a:moveTo>
                <a:lnTo>
                  <a:pt x="10906594" y="0"/>
                </a:lnTo>
                <a:lnTo>
                  <a:pt x="10906594" y="10287000"/>
                </a:lnTo>
                <a:lnTo>
                  <a:pt x="0" y="10287000"/>
                </a:lnTo>
                <a:lnTo>
                  <a:pt x="0" y="0"/>
                </a:lnTo>
                <a:close/>
              </a:path>
            </a:pathLst>
          </a:custGeom>
          <a:blipFill>
            <a:blip r:embed="rId2"/>
            <a:stretch>
              <a:fillRect l="-33808" t="0" r="-33808" b="0"/>
            </a:stretch>
          </a:blipFill>
        </p:spPr>
      </p:sp>
      <p:sp>
        <p:nvSpPr>
          <p:cNvPr name="TextBox 3" id="3"/>
          <p:cNvSpPr txBox="true"/>
          <p:nvPr/>
        </p:nvSpPr>
        <p:spPr>
          <a:xfrm rot="0">
            <a:off x="671665" y="2451818"/>
            <a:ext cx="8827798" cy="3062129"/>
          </a:xfrm>
          <a:prstGeom prst="rect">
            <a:avLst/>
          </a:prstGeom>
        </p:spPr>
        <p:txBody>
          <a:bodyPr anchor="t" rtlCol="false" tIns="0" lIns="0" bIns="0" rIns="0">
            <a:spAutoFit/>
          </a:bodyPr>
          <a:lstStyle/>
          <a:p>
            <a:pPr marL="0" indent="0" lvl="0">
              <a:lnSpc>
                <a:spcPts val="11948"/>
              </a:lnSpc>
            </a:pPr>
            <a:r>
              <a:rPr lang="en-US" sz="10862">
                <a:solidFill>
                  <a:srgbClr val="0C1016"/>
                </a:solidFill>
                <a:latin typeface="Cormorant Garamond"/>
              </a:rPr>
              <a:t>Flight Price Prediction</a:t>
            </a:r>
          </a:p>
        </p:txBody>
      </p:sp>
      <p:sp>
        <p:nvSpPr>
          <p:cNvPr name="TextBox 4" id="4"/>
          <p:cNvSpPr txBox="true"/>
          <p:nvPr/>
        </p:nvSpPr>
        <p:spPr>
          <a:xfrm rot="0">
            <a:off x="671665" y="7922884"/>
            <a:ext cx="7619112" cy="2017903"/>
          </a:xfrm>
          <a:prstGeom prst="rect">
            <a:avLst/>
          </a:prstGeom>
        </p:spPr>
        <p:txBody>
          <a:bodyPr anchor="t" rtlCol="false" tIns="0" lIns="0" bIns="0" rIns="0">
            <a:spAutoFit/>
          </a:bodyPr>
          <a:lstStyle/>
          <a:p>
            <a:pPr>
              <a:lnSpc>
                <a:spcPts val="5396"/>
              </a:lnSpc>
            </a:pPr>
            <a:r>
              <a:rPr lang="en-US" sz="3854">
                <a:solidFill>
                  <a:srgbClr val="0C1016"/>
                </a:solidFill>
                <a:latin typeface="Coco Gothic"/>
              </a:rPr>
              <a:t>Ritika Gupta</a:t>
            </a:r>
          </a:p>
          <a:p>
            <a:pPr>
              <a:lnSpc>
                <a:spcPts val="5256"/>
              </a:lnSpc>
            </a:pPr>
            <a:r>
              <a:rPr lang="en-US" sz="3754">
                <a:solidFill>
                  <a:srgbClr val="0C1016"/>
                </a:solidFill>
                <a:latin typeface="Coco Gothic"/>
              </a:rPr>
              <a:t>31013021004</a:t>
            </a:r>
          </a:p>
          <a:p>
            <a:pPr algn="l" marL="0" indent="0" lvl="0">
              <a:lnSpc>
                <a:spcPts val="5256"/>
              </a:lnSpc>
            </a:pPr>
            <a:r>
              <a:rPr lang="en-US" sz="3754">
                <a:solidFill>
                  <a:srgbClr val="0C1016"/>
                </a:solidFill>
                <a:latin typeface="Coco Gothic"/>
              </a:rPr>
              <a:t>T.Y. Data Science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sp>
        <p:nvSpPr>
          <p:cNvPr name="Freeform 2" id="2"/>
          <p:cNvSpPr/>
          <p:nvPr/>
        </p:nvSpPr>
        <p:spPr>
          <a:xfrm flipH="false" flipV="false" rot="0">
            <a:off x="10313739" y="0"/>
            <a:ext cx="7974261" cy="7627178"/>
          </a:xfrm>
          <a:custGeom>
            <a:avLst/>
            <a:gdLst/>
            <a:ahLst/>
            <a:cxnLst/>
            <a:rect r="r" b="b" t="t" l="l"/>
            <a:pathLst>
              <a:path h="7627178" w="7974261">
                <a:moveTo>
                  <a:pt x="0" y="0"/>
                </a:moveTo>
                <a:lnTo>
                  <a:pt x="7974261" y="0"/>
                </a:lnTo>
                <a:lnTo>
                  <a:pt x="7974261" y="7627178"/>
                </a:lnTo>
                <a:lnTo>
                  <a:pt x="0" y="7627178"/>
                </a:lnTo>
                <a:lnTo>
                  <a:pt x="0" y="0"/>
                </a:lnTo>
                <a:close/>
              </a:path>
            </a:pathLst>
          </a:custGeom>
          <a:blipFill>
            <a:blip r:embed="rId2"/>
            <a:stretch>
              <a:fillRect l="0" t="-2098" r="-77177" b="-2098"/>
            </a:stretch>
          </a:blipFill>
        </p:spPr>
      </p:sp>
      <p:sp>
        <p:nvSpPr>
          <p:cNvPr name="TextBox 3" id="3"/>
          <p:cNvSpPr txBox="true"/>
          <p:nvPr/>
        </p:nvSpPr>
        <p:spPr>
          <a:xfrm rot="0">
            <a:off x="882426" y="3168524"/>
            <a:ext cx="8886929" cy="5033090"/>
          </a:xfrm>
          <a:prstGeom prst="rect">
            <a:avLst/>
          </a:prstGeom>
        </p:spPr>
        <p:txBody>
          <a:bodyPr anchor="t" rtlCol="false" tIns="0" lIns="0" bIns="0" rIns="0">
            <a:spAutoFit/>
          </a:bodyPr>
          <a:lstStyle/>
          <a:p>
            <a:pPr algn="l" marL="0" indent="0" lvl="0">
              <a:lnSpc>
                <a:spcPts val="3985"/>
              </a:lnSpc>
              <a:spcBef>
                <a:spcPct val="0"/>
              </a:spcBef>
            </a:pPr>
            <a:r>
              <a:rPr lang="en-US" sz="2846">
                <a:solidFill>
                  <a:srgbClr val="0C1016"/>
                </a:solidFill>
                <a:latin typeface="Tenor Sans"/>
              </a:rPr>
              <a:t>The primary objective of this project is to develop a robust predictive model that can forecast flight prices with high accuracy. This model aims to utilize historical flight data and employ advanced machine learning techniques to uncover patterns and insights that influence price fluctuations. By achieving this, the project seeks to provide a tool that helps consumers make informed purchasing decisions and assists businesses in crafting effective pricing and marketing strategies.</a:t>
            </a:r>
          </a:p>
        </p:txBody>
      </p:sp>
      <p:sp>
        <p:nvSpPr>
          <p:cNvPr name="TextBox 4" id="4"/>
          <p:cNvSpPr txBox="true"/>
          <p:nvPr/>
        </p:nvSpPr>
        <p:spPr>
          <a:xfrm rot="0">
            <a:off x="1028700" y="1123950"/>
            <a:ext cx="8740656" cy="1245235"/>
          </a:xfrm>
          <a:prstGeom prst="rect">
            <a:avLst/>
          </a:prstGeom>
        </p:spPr>
        <p:txBody>
          <a:bodyPr anchor="t" rtlCol="false" tIns="0" lIns="0" bIns="0" rIns="0">
            <a:spAutoFit/>
          </a:bodyPr>
          <a:lstStyle/>
          <a:p>
            <a:pPr algn="l" marL="0" indent="0" lvl="0">
              <a:lnSpc>
                <a:spcPts val="9679"/>
              </a:lnSpc>
              <a:spcBef>
                <a:spcPct val="0"/>
              </a:spcBef>
            </a:pPr>
            <a:r>
              <a:rPr lang="en-US" sz="8799">
                <a:solidFill>
                  <a:srgbClr val="0C1016"/>
                </a:solidFill>
                <a:latin typeface="Cormorant Garamon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grpSp>
        <p:nvGrpSpPr>
          <p:cNvPr name="Group 2" id="2"/>
          <p:cNvGrpSpPr/>
          <p:nvPr/>
        </p:nvGrpSpPr>
        <p:grpSpPr>
          <a:xfrm rot="0">
            <a:off x="-542967" y="-793962"/>
            <a:ext cx="19116757" cy="6528962"/>
            <a:chOff x="0" y="0"/>
            <a:chExt cx="6466656" cy="2208563"/>
          </a:xfrm>
        </p:grpSpPr>
        <p:sp>
          <p:nvSpPr>
            <p:cNvPr name="Freeform 3" id="3"/>
            <p:cNvSpPr/>
            <p:nvPr/>
          </p:nvSpPr>
          <p:spPr>
            <a:xfrm flipH="false" flipV="false" rot="0">
              <a:off x="0" y="0"/>
              <a:ext cx="6466656" cy="2208562"/>
            </a:xfrm>
            <a:custGeom>
              <a:avLst/>
              <a:gdLst/>
              <a:ahLst/>
              <a:cxnLst/>
              <a:rect r="r" b="b" t="t" l="l"/>
              <a:pathLst>
                <a:path h="2208562" w="6466656">
                  <a:moveTo>
                    <a:pt x="0" y="0"/>
                  </a:moveTo>
                  <a:lnTo>
                    <a:pt x="6466656" y="0"/>
                  </a:lnTo>
                  <a:lnTo>
                    <a:pt x="6466656" y="2208562"/>
                  </a:lnTo>
                  <a:lnTo>
                    <a:pt x="0" y="2208562"/>
                  </a:lnTo>
                  <a:close/>
                </a:path>
              </a:pathLst>
            </a:custGeom>
            <a:solidFill>
              <a:srgbClr val="202B3A"/>
            </a:solidFill>
          </p:spPr>
        </p:sp>
      </p:grpSp>
      <p:grpSp>
        <p:nvGrpSpPr>
          <p:cNvPr name="Group 4" id="4"/>
          <p:cNvGrpSpPr/>
          <p:nvPr/>
        </p:nvGrpSpPr>
        <p:grpSpPr>
          <a:xfrm rot="0">
            <a:off x="12559665" y="1321923"/>
            <a:ext cx="6014125" cy="9854966"/>
            <a:chOff x="0" y="0"/>
            <a:chExt cx="1018038" cy="1668195"/>
          </a:xfrm>
        </p:grpSpPr>
        <p:sp>
          <p:nvSpPr>
            <p:cNvPr name="Freeform 5" id="5"/>
            <p:cNvSpPr/>
            <p:nvPr/>
          </p:nvSpPr>
          <p:spPr>
            <a:xfrm flipH="false" flipV="false" rot="0">
              <a:off x="0" y="0"/>
              <a:ext cx="1018038" cy="1668195"/>
            </a:xfrm>
            <a:custGeom>
              <a:avLst/>
              <a:gdLst/>
              <a:ahLst/>
              <a:cxnLst/>
              <a:rect r="r" b="b" t="t" l="l"/>
              <a:pathLst>
                <a:path h="1668195" w="1018038">
                  <a:moveTo>
                    <a:pt x="77237" y="0"/>
                  </a:moveTo>
                  <a:lnTo>
                    <a:pt x="940801" y="0"/>
                  </a:lnTo>
                  <a:cubicBezTo>
                    <a:pt x="983458" y="0"/>
                    <a:pt x="1018038" y="34580"/>
                    <a:pt x="1018038" y="77237"/>
                  </a:cubicBezTo>
                  <a:lnTo>
                    <a:pt x="1018038" y="1590958"/>
                  </a:lnTo>
                  <a:cubicBezTo>
                    <a:pt x="1018038" y="1611442"/>
                    <a:pt x="1009901" y="1631088"/>
                    <a:pt x="995416" y="1645573"/>
                  </a:cubicBezTo>
                  <a:cubicBezTo>
                    <a:pt x="980931" y="1660057"/>
                    <a:pt x="961286" y="1668195"/>
                    <a:pt x="940801" y="1668195"/>
                  </a:cubicBezTo>
                  <a:lnTo>
                    <a:pt x="77237" y="1668195"/>
                  </a:lnTo>
                  <a:cubicBezTo>
                    <a:pt x="56753" y="1668195"/>
                    <a:pt x="37107" y="1660057"/>
                    <a:pt x="22622" y="1645573"/>
                  </a:cubicBezTo>
                  <a:cubicBezTo>
                    <a:pt x="8137" y="1631088"/>
                    <a:pt x="0" y="1611442"/>
                    <a:pt x="0" y="1590958"/>
                  </a:cubicBezTo>
                  <a:lnTo>
                    <a:pt x="0" y="77237"/>
                  </a:lnTo>
                  <a:cubicBezTo>
                    <a:pt x="0" y="56753"/>
                    <a:pt x="8137" y="37107"/>
                    <a:pt x="22622" y="22622"/>
                  </a:cubicBezTo>
                  <a:cubicBezTo>
                    <a:pt x="37107" y="8137"/>
                    <a:pt x="56753" y="0"/>
                    <a:pt x="77237" y="0"/>
                  </a:cubicBezTo>
                  <a:close/>
                </a:path>
              </a:pathLst>
            </a:custGeom>
            <a:blipFill>
              <a:blip r:embed="rId2"/>
              <a:stretch>
                <a:fillRect l="0" t="-4251" r="0" b="-4251"/>
              </a:stretch>
            </a:blipFill>
          </p:spPr>
        </p:sp>
      </p:grpSp>
      <p:sp>
        <p:nvSpPr>
          <p:cNvPr name="TextBox 6" id="6"/>
          <p:cNvSpPr txBox="true"/>
          <p:nvPr/>
        </p:nvSpPr>
        <p:spPr>
          <a:xfrm rot="0">
            <a:off x="1028700" y="5994884"/>
            <a:ext cx="10920670" cy="3667880"/>
          </a:xfrm>
          <a:prstGeom prst="rect">
            <a:avLst/>
          </a:prstGeom>
        </p:spPr>
        <p:txBody>
          <a:bodyPr anchor="t" rtlCol="false" tIns="0" lIns="0" bIns="0" rIns="0">
            <a:spAutoFit/>
          </a:bodyPr>
          <a:lstStyle/>
          <a:p>
            <a:pPr>
              <a:lnSpc>
                <a:spcPts val="4158"/>
              </a:lnSpc>
            </a:pPr>
            <a:r>
              <a:rPr lang="en-US" sz="2970">
                <a:solidFill>
                  <a:srgbClr val="0C1016"/>
                </a:solidFill>
                <a:latin typeface="Coco Gothic"/>
              </a:rPr>
              <a:t>Dataset contains information about flight booking options from the website Easemytrip for flight travel between India's top 6 metro cities. There are 300261 datapoints and 11 features in the cleaned dataset.</a:t>
            </a:r>
          </a:p>
          <a:p>
            <a:pPr marL="641283" indent="-320641" lvl="1">
              <a:lnSpc>
                <a:spcPts val="4158"/>
              </a:lnSpc>
              <a:buFont typeface="Arial"/>
              <a:buChar char="•"/>
            </a:pPr>
            <a:r>
              <a:rPr lang="en-US" sz="2970">
                <a:solidFill>
                  <a:srgbClr val="0C1016"/>
                </a:solidFill>
                <a:latin typeface="Coco Gothic"/>
              </a:rPr>
              <a:t>https://www.kaggle.com/datasets/shubhambathwal/flight-price-prediction</a:t>
            </a:r>
          </a:p>
          <a:p>
            <a:pPr algn="l" marL="0" indent="0" lvl="0">
              <a:lnSpc>
                <a:spcPts val="4158"/>
              </a:lnSpc>
              <a:spcBef>
                <a:spcPct val="0"/>
              </a:spcBef>
            </a:pPr>
          </a:p>
        </p:txBody>
      </p:sp>
      <p:sp>
        <p:nvSpPr>
          <p:cNvPr name="TextBox 7" id="7"/>
          <p:cNvSpPr txBox="true"/>
          <p:nvPr/>
        </p:nvSpPr>
        <p:spPr>
          <a:xfrm rot="0">
            <a:off x="1028700" y="2565770"/>
            <a:ext cx="10294592" cy="1245235"/>
          </a:xfrm>
          <a:prstGeom prst="rect">
            <a:avLst/>
          </a:prstGeom>
        </p:spPr>
        <p:txBody>
          <a:bodyPr anchor="t" rtlCol="false" tIns="0" lIns="0" bIns="0" rIns="0">
            <a:spAutoFit/>
          </a:bodyPr>
          <a:lstStyle/>
          <a:p>
            <a:pPr algn="l" marL="0" indent="0" lvl="0">
              <a:lnSpc>
                <a:spcPts val="9679"/>
              </a:lnSpc>
              <a:spcBef>
                <a:spcPct val="0"/>
              </a:spcBef>
            </a:pPr>
            <a:r>
              <a:rPr lang="en-US" sz="8799">
                <a:solidFill>
                  <a:srgbClr val="F3F6F9"/>
                </a:solidFill>
                <a:latin typeface="Cormorant Garamond"/>
              </a:rPr>
              <a:t>Dataset Overview</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C8D0E1"/>
        </a:solidFill>
      </p:bgPr>
    </p:bg>
    <p:spTree>
      <p:nvGrpSpPr>
        <p:cNvPr id="1" name=""/>
        <p:cNvGrpSpPr/>
        <p:nvPr/>
      </p:nvGrpSpPr>
      <p:grpSpPr>
        <a:xfrm>
          <a:off x="0" y="0"/>
          <a:ext cx="0" cy="0"/>
          <a:chOff x="0" y="0"/>
          <a:chExt cx="0" cy="0"/>
        </a:xfrm>
      </p:grpSpPr>
      <p:sp>
        <p:nvSpPr>
          <p:cNvPr name="TextBox 2" id="2"/>
          <p:cNvSpPr txBox="true"/>
          <p:nvPr/>
        </p:nvSpPr>
        <p:spPr>
          <a:xfrm rot="0">
            <a:off x="3305467" y="95250"/>
            <a:ext cx="10982634" cy="1422400"/>
          </a:xfrm>
          <a:prstGeom prst="rect">
            <a:avLst/>
          </a:prstGeom>
        </p:spPr>
        <p:txBody>
          <a:bodyPr anchor="t" rtlCol="false" tIns="0" lIns="0" bIns="0" rIns="0">
            <a:spAutoFit/>
          </a:bodyPr>
          <a:lstStyle/>
          <a:p>
            <a:pPr algn="ctr" marL="0" indent="0" lvl="0">
              <a:lnSpc>
                <a:spcPts val="10999"/>
              </a:lnSpc>
            </a:pPr>
            <a:r>
              <a:rPr lang="en-US" sz="9999">
                <a:solidFill>
                  <a:srgbClr val="0C1016"/>
                </a:solidFill>
                <a:latin typeface="Cormorant Garamond"/>
              </a:rPr>
              <a:t>Methodology</a:t>
            </a:r>
          </a:p>
        </p:txBody>
      </p:sp>
      <p:sp>
        <p:nvSpPr>
          <p:cNvPr name="TextBox 3" id="3"/>
          <p:cNvSpPr txBox="true"/>
          <p:nvPr/>
        </p:nvSpPr>
        <p:spPr>
          <a:xfrm rot="0">
            <a:off x="6745577" y="3898460"/>
            <a:ext cx="17447" cy="1640962"/>
          </a:xfrm>
          <a:prstGeom prst="rect">
            <a:avLst/>
          </a:prstGeom>
        </p:spPr>
        <p:txBody>
          <a:bodyPr anchor="t" rtlCol="false" tIns="0" lIns="0" bIns="0" rIns="0">
            <a:spAutoFit/>
          </a:bodyPr>
          <a:lstStyle/>
          <a:p>
            <a:pPr algn="ctr">
              <a:lnSpc>
                <a:spcPts val="13335"/>
              </a:lnSpc>
            </a:pPr>
          </a:p>
        </p:txBody>
      </p:sp>
      <p:sp>
        <p:nvSpPr>
          <p:cNvPr name="TextBox 4" id="4"/>
          <p:cNvSpPr txBox="true"/>
          <p:nvPr/>
        </p:nvSpPr>
        <p:spPr>
          <a:xfrm rot="0">
            <a:off x="454473" y="2221874"/>
            <a:ext cx="17562483" cy="7027212"/>
          </a:xfrm>
          <a:prstGeom prst="rect">
            <a:avLst/>
          </a:prstGeom>
        </p:spPr>
        <p:txBody>
          <a:bodyPr anchor="t" rtlCol="false" tIns="0" lIns="0" bIns="0" rIns="0">
            <a:spAutoFit/>
          </a:bodyPr>
          <a:lstStyle/>
          <a:p>
            <a:pPr>
              <a:lnSpc>
                <a:spcPts val="4323"/>
              </a:lnSpc>
            </a:pPr>
          </a:p>
          <a:p>
            <a:pPr marL="666723" indent="-333361" lvl="1">
              <a:lnSpc>
                <a:spcPts val="4323"/>
              </a:lnSpc>
              <a:buFont typeface="Arial"/>
              <a:buChar char="•"/>
            </a:pPr>
            <a:r>
              <a:rPr lang="en-US" sz="3088">
                <a:solidFill>
                  <a:srgbClr val="0C1016"/>
                </a:solidFill>
                <a:latin typeface="Canva Sans Bold"/>
              </a:rPr>
              <a:t>Preprocessing</a:t>
            </a:r>
          </a:p>
          <a:p>
            <a:pPr>
              <a:lnSpc>
                <a:spcPts val="4323"/>
              </a:lnSpc>
            </a:pPr>
            <a:r>
              <a:rPr lang="en-US" sz="3088">
                <a:solidFill>
                  <a:srgbClr val="0C1016"/>
                </a:solidFill>
                <a:latin typeface="Canva Sans"/>
              </a:rPr>
              <a:t>The data underwent extensive preprocessing to ensure optimal model performance. Key steps included handling missing values by deletion, converting date and time into usable formats, and encoding categorical variables such as airlines and destinations using one-hot encoding. This preparation was crucial for fitting machine learning models effectively.</a:t>
            </a:r>
          </a:p>
          <a:p>
            <a:pPr>
              <a:lnSpc>
                <a:spcPts val="4323"/>
              </a:lnSpc>
            </a:pPr>
          </a:p>
          <a:p>
            <a:pPr marL="666723" indent="-333361" lvl="1">
              <a:lnSpc>
                <a:spcPts val="4323"/>
              </a:lnSpc>
              <a:buFont typeface="Arial"/>
              <a:buChar char="•"/>
            </a:pPr>
            <a:r>
              <a:rPr lang="en-US" sz="3088">
                <a:solidFill>
                  <a:srgbClr val="0C1016"/>
                </a:solidFill>
                <a:latin typeface="Canva Sans Bold"/>
              </a:rPr>
              <a:t>Model Selection and Tuning</a:t>
            </a:r>
          </a:p>
          <a:p>
            <a:pPr>
              <a:lnSpc>
                <a:spcPts val="4323"/>
              </a:lnSpc>
            </a:pPr>
            <a:r>
              <a:rPr lang="en-US" sz="3088">
                <a:solidFill>
                  <a:srgbClr val="0C1016"/>
                </a:solidFill>
                <a:latin typeface="Canva Sans"/>
              </a:rPr>
              <a:t>Various models were evaluated, including linear regression, random forests, and ensemble methods. The RandomForestRegressor was selected due to its superior performance on the training dataset. Model parameters were fine-tuned using RandomizedSearchCV, focusing on optimizing the number of trees, max depth, and other hyperparameters to enhance the model's accuracy and reduce overfitting.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4ECF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7757541" y="-6179797"/>
            <a:ext cx="16901541" cy="10287000"/>
            <a:chOff x="0" y="0"/>
            <a:chExt cx="10433050" cy="6350000"/>
          </a:xfrm>
        </p:grpSpPr>
        <p:sp>
          <p:nvSpPr>
            <p:cNvPr name="Freeform 3" id="3"/>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cubicBezTo>
                    <a:pt x="10433050" y="2595880"/>
                    <a:pt x="10433050" y="2595880"/>
                    <a:pt x="10433050" y="2595880"/>
                  </a:cubicBezTo>
                  <a:lnTo>
                    <a:pt x="10433050" y="6350000"/>
                  </a:lnTo>
                  <a:lnTo>
                    <a:pt x="10433050" y="6350000"/>
                  </a:lnTo>
                  <a:lnTo>
                    <a:pt x="0" y="6350000"/>
                  </a:lnTo>
                  <a:lnTo>
                    <a:pt x="0" y="6350000"/>
                  </a:lnTo>
                  <a:lnTo>
                    <a:pt x="0" y="2595880"/>
                  </a:lnTo>
                  <a:cubicBezTo>
                    <a:pt x="0" y="1162050"/>
                    <a:pt x="1162050" y="0"/>
                    <a:pt x="2595880" y="0"/>
                  </a:cubicBezTo>
                  <a:cubicBezTo>
                    <a:pt x="2595880" y="0"/>
                    <a:pt x="2595880" y="0"/>
                    <a:pt x="2595880" y="0"/>
                  </a:cubicBezTo>
                  <a:close/>
                </a:path>
              </a:pathLst>
            </a:custGeom>
            <a:solidFill>
              <a:srgbClr val="A0BCE0"/>
            </a:solidFill>
            <a:ln w="12700">
              <a:solidFill>
                <a:srgbClr val="000000"/>
              </a:solidFill>
            </a:ln>
          </p:spPr>
        </p:sp>
      </p:grpSp>
      <p:sp>
        <p:nvSpPr>
          <p:cNvPr name="TextBox 4" id="4"/>
          <p:cNvSpPr txBox="true"/>
          <p:nvPr/>
        </p:nvSpPr>
        <p:spPr>
          <a:xfrm rot="0">
            <a:off x="1028700" y="1014984"/>
            <a:ext cx="6722863" cy="2404491"/>
          </a:xfrm>
          <a:prstGeom prst="rect">
            <a:avLst/>
          </a:prstGeom>
        </p:spPr>
        <p:txBody>
          <a:bodyPr anchor="t" rtlCol="false" tIns="0" lIns="0" bIns="0" rIns="0">
            <a:spAutoFit/>
          </a:bodyPr>
          <a:lstStyle/>
          <a:p>
            <a:pPr algn="l" marL="0" indent="0" lvl="0">
              <a:lnSpc>
                <a:spcPts val="9438"/>
              </a:lnSpc>
            </a:pPr>
            <a:r>
              <a:rPr lang="en-US" sz="8580">
                <a:solidFill>
                  <a:srgbClr val="0C1016"/>
                </a:solidFill>
                <a:latin typeface="Cormorant Garamond"/>
              </a:rPr>
              <a:t>Analysis and Results</a:t>
            </a:r>
          </a:p>
        </p:txBody>
      </p:sp>
      <p:sp>
        <p:nvSpPr>
          <p:cNvPr name="AutoShape 5" id="5"/>
          <p:cNvSpPr/>
          <p:nvPr/>
        </p:nvSpPr>
        <p:spPr>
          <a:xfrm>
            <a:off x="9872355" y="9244012"/>
            <a:ext cx="7386945" cy="0"/>
          </a:xfrm>
          <a:prstGeom prst="line">
            <a:avLst/>
          </a:prstGeom>
          <a:ln cap="rnd" w="28575">
            <a:solidFill>
              <a:srgbClr val="202B3A"/>
            </a:solidFill>
            <a:prstDash val="solid"/>
            <a:headEnd type="none" len="sm" w="sm"/>
            <a:tailEnd type="none" len="sm" w="sm"/>
          </a:ln>
        </p:spPr>
      </p:sp>
      <p:sp>
        <p:nvSpPr>
          <p:cNvPr name="TextBox 6" id="6"/>
          <p:cNvSpPr txBox="true"/>
          <p:nvPr/>
        </p:nvSpPr>
        <p:spPr>
          <a:xfrm rot="0">
            <a:off x="7751563" y="1819592"/>
            <a:ext cx="10048270" cy="7181215"/>
          </a:xfrm>
          <a:prstGeom prst="rect">
            <a:avLst/>
          </a:prstGeom>
        </p:spPr>
        <p:txBody>
          <a:bodyPr anchor="t" rtlCol="false" tIns="0" lIns="0" bIns="0" rIns="0">
            <a:spAutoFit/>
          </a:bodyPr>
          <a:lstStyle/>
          <a:p>
            <a:pPr algn="ctr">
              <a:lnSpc>
                <a:spcPts val="4759"/>
              </a:lnSpc>
            </a:pPr>
            <a:r>
              <a:rPr lang="en-US" sz="3399">
                <a:solidFill>
                  <a:srgbClr val="0C1016"/>
                </a:solidFill>
                <a:latin typeface="Canva Sans Bold"/>
              </a:rPr>
              <a:t>Exploratory Data Analysis (EDA)</a:t>
            </a:r>
          </a:p>
          <a:p>
            <a:pPr algn="ctr">
              <a:lnSpc>
                <a:spcPts val="4759"/>
              </a:lnSpc>
            </a:pPr>
          </a:p>
          <a:p>
            <a:pPr algn="ctr">
              <a:lnSpc>
                <a:spcPts val="4759"/>
              </a:lnSpc>
            </a:pPr>
            <a:r>
              <a:rPr lang="en-US" sz="3399">
                <a:solidFill>
                  <a:srgbClr val="0C1016"/>
                </a:solidFill>
                <a:latin typeface="Canva Sans"/>
              </a:rPr>
              <a:t>The exploratory data analysis revealed significant insights into flight pricing dynamics. Key findings included a strong correlation between the number of stops and flight prices, with non-stop flights generally costing less. Visualizations such as box plots highlighted the variability in prices across different airlines, indicating that premium airlines tend to charge higher fares.</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4ECF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028700" y="-8400733"/>
            <a:ext cx="16901541" cy="10287000"/>
            <a:chOff x="0" y="0"/>
            <a:chExt cx="10433050" cy="6350000"/>
          </a:xfrm>
        </p:grpSpPr>
        <p:sp>
          <p:nvSpPr>
            <p:cNvPr name="Freeform 3" id="3"/>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cubicBezTo>
                    <a:pt x="10433050" y="2595880"/>
                    <a:pt x="10433050" y="2595880"/>
                    <a:pt x="10433050" y="2595880"/>
                  </a:cubicBezTo>
                  <a:lnTo>
                    <a:pt x="10433050" y="6350000"/>
                  </a:lnTo>
                  <a:lnTo>
                    <a:pt x="10433050" y="6350000"/>
                  </a:lnTo>
                  <a:lnTo>
                    <a:pt x="0" y="6350000"/>
                  </a:lnTo>
                  <a:lnTo>
                    <a:pt x="0" y="6350000"/>
                  </a:lnTo>
                  <a:lnTo>
                    <a:pt x="0" y="2595880"/>
                  </a:lnTo>
                  <a:cubicBezTo>
                    <a:pt x="0" y="1162050"/>
                    <a:pt x="1162050" y="0"/>
                    <a:pt x="2595880" y="0"/>
                  </a:cubicBezTo>
                  <a:cubicBezTo>
                    <a:pt x="2595880" y="0"/>
                    <a:pt x="2595880" y="0"/>
                    <a:pt x="2595880" y="0"/>
                  </a:cubicBezTo>
                  <a:close/>
                </a:path>
              </a:pathLst>
            </a:custGeom>
            <a:solidFill>
              <a:srgbClr val="A0BCE0"/>
            </a:solidFill>
            <a:ln w="12700">
              <a:solidFill>
                <a:srgbClr val="000000"/>
              </a:solidFill>
            </a:ln>
          </p:spPr>
        </p:sp>
      </p:grpSp>
      <p:sp>
        <p:nvSpPr>
          <p:cNvPr name="TextBox 4" id="4"/>
          <p:cNvSpPr txBox="true"/>
          <p:nvPr/>
        </p:nvSpPr>
        <p:spPr>
          <a:xfrm rot="0">
            <a:off x="4478095" y="85725"/>
            <a:ext cx="8837004" cy="1213866"/>
          </a:xfrm>
          <a:prstGeom prst="rect">
            <a:avLst/>
          </a:prstGeom>
        </p:spPr>
        <p:txBody>
          <a:bodyPr anchor="t" rtlCol="false" tIns="0" lIns="0" bIns="0" rIns="0">
            <a:spAutoFit/>
          </a:bodyPr>
          <a:lstStyle/>
          <a:p>
            <a:pPr algn="l" marL="0" indent="0" lvl="0">
              <a:lnSpc>
                <a:spcPts val="9438"/>
              </a:lnSpc>
            </a:pPr>
            <a:r>
              <a:rPr lang="en-US" sz="8580">
                <a:solidFill>
                  <a:srgbClr val="0C1016"/>
                </a:solidFill>
                <a:latin typeface="Cormorant Garamond"/>
              </a:rPr>
              <a:t>Analysis and Results</a:t>
            </a:r>
          </a:p>
        </p:txBody>
      </p:sp>
      <p:sp>
        <p:nvSpPr>
          <p:cNvPr name="AutoShape 5" id="5"/>
          <p:cNvSpPr/>
          <p:nvPr/>
        </p:nvSpPr>
        <p:spPr>
          <a:xfrm>
            <a:off x="2129306" y="9677682"/>
            <a:ext cx="15084737" cy="0"/>
          </a:xfrm>
          <a:prstGeom prst="line">
            <a:avLst/>
          </a:prstGeom>
          <a:ln cap="rnd" w="28575">
            <a:solidFill>
              <a:srgbClr val="202B3A"/>
            </a:solidFill>
            <a:prstDash val="solid"/>
            <a:headEnd type="none" len="sm" w="sm"/>
            <a:tailEnd type="none" len="sm" w="sm"/>
          </a:ln>
        </p:spPr>
      </p:sp>
      <p:sp>
        <p:nvSpPr>
          <p:cNvPr name="TextBox 6" id="6"/>
          <p:cNvSpPr txBox="true"/>
          <p:nvPr/>
        </p:nvSpPr>
        <p:spPr>
          <a:xfrm rot="0">
            <a:off x="1744898" y="2662872"/>
            <a:ext cx="15469145" cy="7181215"/>
          </a:xfrm>
          <a:prstGeom prst="rect">
            <a:avLst/>
          </a:prstGeom>
        </p:spPr>
        <p:txBody>
          <a:bodyPr anchor="t" rtlCol="false" tIns="0" lIns="0" bIns="0" rIns="0">
            <a:spAutoFit/>
          </a:bodyPr>
          <a:lstStyle/>
          <a:p>
            <a:pPr algn="ctr">
              <a:lnSpc>
                <a:spcPts val="4759"/>
              </a:lnSpc>
            </a:pPr>
            <a:r>
              <a:rPr lang="en-US" sz="3399">
                <a:solidFill>
                  <a:srgbClr val="0C1016"/>
                </a:solidFill>
                <a:latin typeface="Canva Sans Semi-Bold"/>
              </a:rPr>
              <a:t>Model Performance</a:t>
            </a:r>
          </a:p>
          <a:p>
            <a:pPr algn="ctr">
              <a:lnSpc>
                <a:spcPts val="4759"/>
              </a:lnSpc>
            </a:pPr>
          </a:p>
          <a:p>
            <a:pPr algn="ctr">
              <a:lnSpc>
                <a:spcPts val="4759"/>
              </a:lnSpc>
            </a:pPr>
            <a:r>
              <a:rPr lang="en-US" sz="3399">
                <a:solidFill>
                  <a:srgbClr val="0C1016"/>
                </a:solidFill>
                <a:latin typeface="Canva Sans"/>
              </a:rPr>
              <a:t>The RandomForestRegressor demonstrated robust performance with an R2 score of 0.798 on the test set, suggesting a good fit to the data. The model achieved a Mean Absolute Error (MAE) of 1174.15, Mean Squared Error (MSE) of 4356069.75, and Root Mean Squared Error (RMSE) of 2087.12. Feature importance analysis showed that the number of stops, journey month, and airline type were the most critical predictors of flight prices, aligning with insights from the EDA. This combination of metrics indicates that the model is capable of making accurate and reliable predictions.</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grpSp>
        <p:nvGrpSpPr>
          <p:cNvPr name="Group 2" id="2"/>
          <p:cNvGrpSpPr/>
          <p:nvPr/>
        </p:nvGrpSpPr>
        <p:grpSpPr>
          <a:xfrm rot="0">
            <a:off x="-578953" y="855997"/>
            <a:ext cx="7894320" cy="10085070"/>
            <a:chOff x="0" y="0"/>
            <a:chExt cx="1223037" cy="1562441"/>
          </a:xfrm>
        </p:grpSpPr>
        <p:sp>
          <p:nvSpPr>
            <p:cNvPr name="Freeform 3" id="3"/>
            <p:cNvSpPr/>
            <p:nvPr/>
          </p:nvSpPr>
          <p:spPr>
            <a:xfrm flipH="false" flipV="false" rot="0">
              <a:off x="0" y="0"/>
              <a:ext cx="1223037" cy="1562441"/>
            </a:xfrm>
            <a:custGeom>
              <a:avLst/>
              <a:gdLst/>
              <a:ahLst/>
              <a:cxnLst/>
              <a:rect r="r" b="b" t="t" l="l"/>
              <a:pathLst>
                <a:path h="1562441" w="1223037">
                  <a:moveTo>
                    <a:pt x="58842" y="0"/>
                  </a:moveTo>
                  <a:lnTo>
                    <a:pt x="1164195" y="0"/>
                  </a:lnTo>
                  <a:cubicBezTo>
                    <a:pt x="1196692" y="0"/>
                    <a:pt x="1223037" y="26344"/>
                    <a:pt x="1223037" y="58842"/>
                  </a:cubicBezTo>
                  <a:lnTo>
                    <a:pt x="1223037" y="1503600"/>
                  </a:lnTo>
                  <a:cubicBezTo>
                    <a:pt x="1223037" y="1519205"/>
                    <a:pt x="1216837" y="1534172"/>
                    <a:pt x="1205802" y="1545207"/>
                  </a:cubicBezTo>
                  <a:cubicBezTo>
                    <a:pt x="1194767" y="1556242"/>
                    <a:pt x="1179801" y="1562441"/>
                    <a:pt x="1164195" y="1562441"/>
                  </a:cubicBezTo>
                  <a:lnTo>
                    <a:pt x="58842" y="1562441"/>
                  </a:lnTo>
                  <a:cubicBezTo>
                    <a:pt x="43236" y="1562441"/>
                    <a:pt x="28269" y="1556242"/>
                    <a:pt x="17234" y="1545207"/>
                  </a:cubicBezTo>
                  <a:cubicBezTo>
                    <a:pt x="6199" y="1534172"/>
                    <a:pt x="0" y="1519205"/>
                    <a:pt x="0" y="1503600"/>
                  </a:cubicBezTo>
                  <a:lnTo>
                    <a:pt x="0" y="58842"/>
                  </a:lnTo>
                  <a:cubicBezTo>
                    <a:pt x="0" y="43236"/>
                    <a:pt x="6199" y="28269"/>
                    <a:pt x="17234" y="17234"/>
                  </a:cubicBezTo>
                  <a:cubicBezTo>
                    <a:pt x="28269" y="6199"/>
                    <a:pt x="43236" y="0"/>
                    <a:pt x="58842" y="0"/>
                  </a:cubicBezTo>
                  <a:close/>
                </a:path>
              </a:pathLst>
            </a:custGeom>
            <a:blipFill>
              <a:blip r:embed="rId2"/>
              <a:stretch>
                <a:fillRect l="-45813" t="0" r="-45813" b="0"/>
              </a:stretch>
            </a:blipFill>
          </p:spPr>
        </p:sp>
      </p:grpSp>
      <p:sp>
        <p:nvSpPr>
          <p:cNvPr name="TextBox 4" id="4"/>
          <p:cNvSpPr txBox="true"/>
          <p:nvPr/>
        </p:nvSpPr>
        <p:spPr>
          <a:xfrm rot="0">
            <a:off x="7666759" y="932197"/>
            <a:ext cx="9912376" cy="2095394"/>
          </a:xfrm>
          <a:prstGeom prst="rect">
            <a:avLst/>
          </a:prstGeom>
        </p:spPr>
        <p:txBody>
          <a:bodyPr anchor="t" rtlCol="false" tIns="0" lIns="0" bIns="0" rIns="0">
            <a:spAutoFit/>
          </a:bodyPr>
          <a:lstStyle/>
          <a:p>
            <a:pPr algn="l" marL="0" indent="0" lvl="0">
              <a:lnSpc>
                <a:spcPts val="8240"/>
              </a:lnSpc>
              <a:spcBef>
                <a:spcPct val="0"/>
              </a:spcBef>
            </a:pPr>
            <a:r>
              <a:rPr lang="en-US" sz="7491">
                <a:solidFill>
                  <a:srgbClr val="0C1016"/>
                </a:solidFill>
                <a:latin typeface="Cormorant Garamond"/>
              </a:rPr>
              <a:t>Conclusion and Future Work</a:t>
            </a:r>
          </a:p>
        </p:txBody>
      </p:sp>
      <p:grpSp>
        <p:nvGrpSpPr>
          <p:cNvPr name="Group 5" id="5"/>
          <p:cNvGrpSpPr/>
          <p:nvPr/>
        </p:nvGrpSpPr>
        <p:grpSpPr>
          <a:xfrm rot="0">
            <a:off x="7666759" y="3873931"/>
            <a:ext cx="9912376" cy="5537253"/>
            <a:chOff x="0" y="0"/>
            <a:chExt cx="13216502" cy="7383004"/>
          </a:xfrm>
        </p:grpSpPr>
        <p:sp>
          <p:nvSpPr>
            <p:cNvPr name="TextBox 6" id="6"/>
            <p:cNvSpPr txBox="true"/>
            <p:nvPr/>
          </p:nvSpPr>
          <p:spPr>
            <a:xfrm rot="0">
              <a:off x="0" y="6828732"/>
              <a:ext cx="13216502" cy="554271"/>
            </a:xfrm>
            <a:prstGeom prst="rect">
              <a:avLst/>
            </a:prstGeom>
          </p:spPr>
          <p:txBody>
            <a:bodyPr anchor="t" rtlCol="false" tIns="0" lIns="0" bIns="0" rIns="0">
              <a:spAutoFit/>
            </a:bodyPr>
            <a:lstStyle/>
            <a:p>
              <a:pPr algn="l" marL="0" indent="0" lvl="0">
                <a:lnSpc>
                  <a:spcPts val="3337"/>
                </a:lnSpc>
                <a:spcBef>
                  <a:spcPct val="0"/>
                </a:spcBef>
              </a:pPr>
            </a:p>
          </p:txBody>
        </p:sp>
        <p:sp>
          <p:nvSpPr>
            <p:cNvPr name="TextBox 7" id="7"/>
            <p:cNvSpPr txBox="true"/>
            <p:nvPr/>
          </p:nvSpPr>
          <p:spPr>
            <a:xfrm rot="0">
              <a:off x="0" y="-19050"/>
              <a:ext cx="13216502" cy="6864350"/>
            </a:xfrm>
            <a:prstGeom prst="rect">
              <a:avLst/>
            </a:prstGeom>
          </p:spPr>
          <p:txBody>
            <a:bodyPr anchor="t" rtlCol="false" tIns="0" lIns="0" bIns="0" rIns="0">
              <a:spAutoFit/>
            </a:bodyPr>
            <a:lstStyle/>
            <a:p>
              <a:pPr algn="ctr">
                <a:lnSpc>
                  <a:spcPts val="3677"/>
                </a:lnSpc>
              </a:pPr>
              <a:r>
                <a:rPr lang="en-US" sz="3064">
                  <a:solidFill>
                    <a:srgbClr val="0C1016"/>
                  </a:solidFill>
                  <a:latin typeface="Coco Gothic Semi-Bold"/>
                </a:rPr>
                <a:t>Summary</a:t>
              </a:r>
            </a:p>
            <a:p>
              <a:pPr algn="ctr">
                <a:lnSpc>
                  <a:spcPts val="3677"/>
                </a:lnSpc>
              </a:pPr>
            </a:p>
            <a:p>
              <a:pPr algn="ctr">
                <a:lnSpc>
                  <a:spcPts val="3677"/>
                </a:lnSpc>
              </a:pPr>
              <a:r>
                <a:rPr lang="en-US" sz="3064">
                  <a:solidFill>
                    <a:srgbClr val="0C1016"/>
                  </a:solidFill>
                  <a:latin typeface="Coco Gothic"/>
                </a:rPr>
                <a:t>This project successfully developed a RandomForestRegressor model that predicts flight prices with significant accuracy. By integrating comprehensive preprocessing and feature engineering, the model effectively captures the complexities of flight pricing. Its implementation can aid consumers in making cost-effective travel decisions and enable businesses to optimize their pricing strategies.</a:t>
              </a:r>
            </a:p>
            <a:p>
              <a:pPr algn="ctr" marL="0" indent="0" lvl="0">
                <a:lnSpc>
                  <a:spcPts val="367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grpSp>
        <p:nvGrpSpPr>
          <p:cNvPr name="Group 2" id="2"/>
          <p:cNvGrpSpPr/>
          <p:nvPr/>
        </p:nvGrpSpPr>
        <p:grpSpPr>
          <a:xfrm rot="0">
            <a:off x="-578953" y="855997"/>
            <a:ext cx="7894320" cy="10085070"/>
            <a:chOff x="0" y="0"/>
            <a:chExt cx="1223037" cy="1562441"/>
          </a:xfrm>
        </p:grpSpPr>
        <p:sp>
          <p:nvSpPr>
            <p:cNvPr name="Freeform 3" id="3"/>
            <p:cNvSpPr/>
            <p:nvPr/>
          </p:nvSpPr>
          <p:spPr>
            <a:xfrm flipH="false" flipV="false" rot="0">
              <a:off x="0" y="0"/>
              <a:ext cx="1223037" cy="1562441"/>
            </a:xfrm>
            <a:custGeom>
              <a:avLst/>
              <a:gdLst/>
              <a:ahLst/>
              <a:cxnLst/>
              <a:rect r="r" b="b" t="t" l="l"/>
              <a:pathLst>
                <a:path h="1562441" w="1223037">
                  <a:moveTo>
                    <a:pt x="58842" y="0"/>
                  </a:moveTo>
                  <a:lnTo>
                    <a:pt x="1164195" y="0"/>
                  </a:lnTo>
                  <a:cubicBezTo>
                    <a:pt x="1196692" y="0"/>
                    <a:pt x="1223037" y="26344"/>
                    <a:pt x="1223037" y="58842"/>
                  </a:cubicBezTo>
                  <a:lnTo>
                    <a:pt x="1223037" y="1503600"/>
                  </a:lnTo>
                  <a:cubicBezTo>
                    <a:pt x="1223037" y="1519205"/>
                    <a:pt x="1216837" y="1534172"/>
                    <a:pt x="1205802" y="1545207"/>
                  </a:cubicBezTo>
                  <a:cubicBezTo>
                    <a:pt x="1194767" y="1556242"/>
                    <a:pt x="1179801" y="1562441"/>
                    <a:pt x="1164195" y="1562441"/>
                  </a:cubicBezTo>
                  <a:lnTo>
                    <a:pt x="58842" y="1562441"/>
                  </a:lnTo>
                  <a:cubicBezTo>
                    <a:pt x="43236" y="1562441"/>
                    <a:pt x="28269" y="1556242"/>
                    <a:pt x="17234" y="1545207"/>
                  </a:cubicBezTo>
                  <a:cubicBezTo>
                    <a:pt x="6199" y="1534172"/>
                    <a:pt x="0" y="1519205"/>
                    <a:pt x="0" y="1503600"/>
                  </a:cubicBezTo>
                  <a:lnTo>
                    <a:pt x="0" y="58842"/>
                  </a:lnTo>
                  <a:cubicBezTo>
                    <a:pt x="0" y="43236"/>
                    <a:pt x="6199" y="28269"/>
                    <a:pt x="17234" y="17234"/>
                  </a:cubicBezTo>
                  <a:cubicBezTo>
                    <a:pt x="28269" y="6199"/>
                    <a:pt x="43236" y="0"/>
                    <a:pt x="58842" y="0"/>
                  </a:cubicBezTo>
                  <a:close/>
                </a:path>
              </a:pathLst>
            </a:custGeom>
            <a:blipFill>
              <a:blip r:embed="rId2"/>
              <a:stretch>
                <a:fillRect l="-45813" t="0" r="-45813" b="0"/>
              </a:stretch>
            </a:blipFill>
          </p:spPr>
        </p:sp>
      </p:grpSp>
      <p:sp>
        <p:nvSpPr>
          <p:cNvPr name="TextBox 4" id="4"/>
          <p:cNvSpPr txBox="true"/>
          <p:nvPr/>
        </p:nvSpPr>
        <p:spPr>
          <a:xfrm rot="0">
            <a:off x="7666759" y="932197"/>
            <a:ext cx="9912376" cy="2095394"/>
          </a:xfrm>
          <a:prstGeom prst="rect">
            <a:avLst/>
          </a:prstGeom>
        </p:spPr>
        <p:txBody>
          <a:bodyPr anchor="t" rtlCol="false" tIns="0" lIns="0" bIns="0" rIns="0">
            <a:spAutoFit/>
          </a:bodyPr>
          <a:lstStyle/>
          <a:p>
            <a:pPr algn="l" marL="0" indent="0" lvl="0">
              <a:lnSpc>
                <a:spcPts val="8240"/>
              </a:lnSpc>
              <a:spcBef>
                <a:spcPct val="0"/>
              </a:spcBef>
            </a:pPr>
            <a:r>
              <a:rPr lang="en-US" sz="7491">
                <a:solidFill>
                  <a:srgbClr val="0C1016"/>
                </a:solidFill>
                <a:latin typeface="Cormorant Garamond"/>
              </a:rPr>
              <a:t>Conclusion and Future Work</a:t>
            </a:r>
          </a:p>
        </p:txBody>
      </p:sp>
      <p:grpSp>
        <p:nvGrpSpPr>
          <p:cNvPr name="Group 5" id="5"/>
          <p:cNvGrpSpPr/>
          <p:nvPr/>
        </p:nvGrpSpPr>
        <p:grpSpPr>
          <a:xfrm rot="0">
            <a:off x="7666759" y="3873931"/>
            <a:ext cx="9912376" cy="5537253"/>
            <a:chOff x="0" y="0"/>
            <a:chExt cx="13216502" cy="7383004"/>
          </a:xfrm>
        </p:grpSpPr>
        <p:sp>
          <p:nvSpPr>
            <p:cNvPr name="TextBox 6" id="6"/>
            <p:cNvSpPr txBox="true"/>
            <p:nvPr/>
          </p:nvSpPr>
          <p:spPr>
            <a:xfrm rot="0">
              <a:off x="0" y="6828732"/>
              <a:ext cx="13216502" cy="554271"/>
            </a:xfrm>
            <a:prstGeom prst="rect">
              <a:avLst/>
            </a:prstGeom>
          </p:spPr>
          <p:txBody>
            <a:bodyPr anchor="t" rtlCol="false" tIns="0" lIns="0" bIns="0" rIns="0">
              <a:spAutoFit/>
            </a:bodyPr>
            <a:lstStyle/>
            <a:p>
              <a:pPr algn="l" marL="0" indent="0" lvl="0">
                <a:lnSpc>
                  <a:spcPts val="3337"/>
                </a:lnSpc>
                <a:spcBef>
                  <a:spcPct val="0"/>
                </a:spcBef>
              </a:pPr>
            </a:p>
          </p:txBody>
        </p:sp>
        <p:sp>
          <p:nvSpPr>
            <p:cNvPr name="TextBox 7" id="7"/>
            <p:cNvSpPr txBox="true"/>
            <p:nvPr/>
          </p:nvSpPr>
          <p:spPr>
            <a:xfrm rot="0">
              <a:off x="0" y="-19050"/>
              <a:ext cx="13216502" cy="6864350"/>
            </a:xfrm>
            <a:prstGeom prst="rect">
              <a:avLst/>
            </a:prstGeom>
          </p:spPr>
          <p:txBody>
            <a:bodyPr anchor="t" rtlCol="false" tIns="0" lIns="0" bIns="0" rIns="0">
              <a:spAutoFit/>
            </a:bodyPr>
            <a:lstStyle/>
            <a:p>
              <a:pPr algn="ctr">
                <a:lnSpc>
                  <a:spcPts val="3677"/>
                </a:lnSpc>
              </a:pPr>
              <a:r>
                <a:rPr lang="en-US" sz="3064">
                  <a:solidFill>
                    <a:srgbClr val="0C1016"/>
                  </a:solidFill>
                  <a:latin typeface="Coco Gothic"/>
                </a:rPr>
                <a:t>Future Work</a:t>
              </a:r>
            </a:p>
            <a:p>
              <a:pPr algn="ctr">
                <a:lnSpc>
                  <a:spcPts val="3677"/>
                </a:lnSpc>
              </a:pPr>
            </a:p>
            <a:p>
              <a:pPr algn="ctr" marL="0" indent="0" lvl="0">
                <a:lnSpc>
                  <a:spcPts val="3677"/>
                </a:lnSpc>
              </a:pPr>
              <a:r>
                <a:rPr lang="en-US" sz="3064">
                  <a:solidFill>
                    <a:srgbClr val="0C1016"/>
                  </a:solidFill>
                  <a:latin typeface="Coco Gothic"/>
                </a:rPr>
                <a:t>Future research could explore the incorporation of real-time data such as weather conditions, economic indicators, and consumer sentiment to enhance predictive accuracy. Additionally, experimenting with more advanced machine learning techniques, such as deep learning models, could offer improvements. Another area for expansion is the development of a dynamic pricing tool that adjusts in real-time based on changing market conditions.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8D0E1"/>
        </a:solidFill>
      </p:bgPr>
    </p:bg>
    <p:spTree>
      <p:nvGrpSpPr>
        <p:cNvPr id="1" name=""/>
        <p:cNvGrpSpPr/>
        <p:nvPr/>
      </p:nvGrpSpPr>
      <p:grpSpPr>
        <a:xfrm>
          <a:off x="0" y="0"/>
          <a:ext cx="0" cy="0"/>
          <a:chOff x="0" y="0"/>
          <a:chExt cx="0" cy="0"/>
        </a:xfrm>
      </p:grpSpPr>
      <p:sp>
        <p:nvSpPr>
          <p:cNvPr name="TextBox 2" id="2"/>
          <p:cNvSpPr txBox="true"/>
          <p:nvPr/>
        </p:nvSpPr>
        <p:spPr>
          <a:xfrm rot="0">
            <a:off x="-1029966" y="2830845"/>
            <a:ext cx="9431184" cy="4338319"/>
          </a:xfrm>
          <a:prstGeom prst="rect">
            <a:avLst/>
          </a:prstGeom>
        </p:spPr>
        <p:txBody>
          <a:bodyPr anchor="t" rtlCol="false" tIns="0" lIns="0" bIns="0" rIns="0">
            <a:spAutoFit/>
          </a:bodyPr>
          <a:lstStyle/>
          <a:p>
            <a:pPr algn="ctr">
              <a:lnSpc>
                <a:spcPts val="15400"/>
              </a:lnSpc>
            </a:pPr>
            <a:r>
              <a:rPr lang="en-US" sz="14000">
                <a:solidFill>
                  <a:srgbClr val="0C1016"/>
                </a:solidFill>
                <a:latin typeface="Cormorant Garamond Italics"/>
              </a:rPr>
              <a:t>Thank </a:t>
            </a:r>
          </a:p>
          <a:p>
            <a:pPr algn="ctr" marL="0" indent="0" lvl="0">
              <a:lnSpc>
                <a:spcPts val="18369"/>
              </a:lnSpc>
            </a:pPr>
            <a:r>
              <a:rPr lang="en-US" sz="16699">
                <a:solidFill>
                  <a:srgbClr val="0C1016"/>
                </a:solidFill>
                <a:latin typeface="Cormorant Garamond Italics"/>
              </a:rPr>
              <a:t>you!!</a:t>
            </a:r>
          </a:p>
        </p:txBody>
      </p:sp>
      <p:grpSp>
        <p:nvGrpSpPr>
          <p:cNvPr name="Group 3" id="3"/>
          <p:cNvGrpSpPr/>
          <p:nvPr/>
        </p:nvGrpSpPr>
        <p:grpSpPr>
          <a:xfrm rot="0">
            <a:off x="7720877" y="337315"/>
            <a:ext cx="10377392" cy="9192028"/>
            <a:chOff x="0" y="0"/>
            <a:chExt cx="1607730" cy="1424086"/>
          </a:xfrm>
        </p:grpSpPr>
        <p:sp>
          <p:nvSpPr>
            <p:cNvPr name="Freeform 4" id="4"/>
            <p:cNvSpPr/>
            <p:nvPr/>
          </p:nvSpPr>
          <p:spPr>
            <a:xfrm flipH="false" flipV="false" rot="0">
              <a:off x="0" y="0"/>
              <a:ext cx="1607730" cy="1424086"/>
            </a:xfrm>
            <a:custGeom>
              <a:avLst/>
              <a:gdLst/>
              <a:ahLst/>
              <a:cxnLst/>
              <a:rect r="r" b="b" t="t" l="l"/>
              <a:pathLst>
                <a:path h="1424086" w="1607730">
                  <a:moveTo>
                    <a:pt x="44762" y="0"/>
                  </a:moveTo>
                  <a:lnTo>
                    <a:pt x="1562967" y="0"/>
                  </a:lnTo>
                  <a:cubicBezTo>
                    <a:pt x="1574839" y="0"/>
                    <a:pt x="1586224" y="4716"/>
                    <a:pt x="1594619" y="13111"/>
                  </a:cubicBezTo>
                  <a:cubicBezTo>
                    <a:pt x="1603014" y="21505"/>
                    <a:pt x="1607730" y="32891"/>
                    <a:pt x="1607730" y="44762"/>
                  </a:cubicBezTo>
                  <a:lnTo>
                    <a:pt x="1607730" y="1379324"/>
                  </a:lnTo>
                  <a:cubicBezTo>
                    <a:pt x="1607730" y="1391195"/>
                    <a:pt x="1603014" y="1402581"/>
                    <a:pt x="1594619" y="1410975"/>
                  </a:cubicBezTo>
                  <a:cubicBezTo>
                    <a:pt x="1586224" y="1419370"/>
                    <a:pt x="1574839" y="1424086"/>
                    <a:pt x="1562967" y="1424086"/>
                  </a:cubicBezTo>
                  <a:lnTo>
                    <a:pt x="44762" y="1424086"/>
                  </a:lnTo>
                  <a:cubicBezTo>
                    <a:pt x="32891" y="1424086"/>
                    <a:pt x="21505" y="1419370"/>
                    <a:pt x="13111" y="1410975"/>
                  </a:cubicBezTo>
                  <a:cubicBezTo>
                    <a:pt x="4716" y="1402581"/>
                    <a:pt x="0" y="1391195"/>
                    <a:pt x="0" y="1379324"/>
                  </a:cubicBezTo>
                  <a:lnTo>
                    <a:pt x="0" y="44762"/>
                  </a:lnTo>
                  <a:cubicBezTo>
                    <a:pt x="0" y="32891"/>
                    <a:pt x="4716" y="21505"/>
                    <a:pt x="13111" y="13111"/>
                  </a:cubicBezTo>
                  <a:cubicBezTo>
                    <a:pt x="21505" y="4716"/>
                    <a:pt x="32891" y="0"/>
                    <a:pt x="44762" y="0"/>
                  </a:cubicBezTo>
                  <a:close/>
                </a:path>
              </a:pathLst>
            </a:custGeom>
            <a:blipFill>
              <a:blip r:embed="rId2"/>
              <a:stretch>
                <a:fillRect l="-16433" t="0" r="-16433"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DAGCz-0l5Vw</dc:identifier>
  <dcterms:modified xsi:type="dcterms:W3CDTF">2011-08-01T06:04:30Z</dcterms:modified>
  <cp:revision>1</cp:revision>
  <dc:title>Flight Price Prediction</dc:title>
</cp:coreProperties>
</file>